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85" r:id="rId19"/>
    <p:sldId id="280" r:id="rId20"/>
    <p:sldId id="281" r:id="rId21"/>
    <p:sldId id="282" r:id="rId22"/>
    <p:sldId id="283" r:id="rId23"/>
    <p:sldId id="284" r:id="rId24"/>
    <p:sldId id="279" r:id="rId25"/>
    <p:sldId id="262" r:id="rId26"/>
    <p:sldId id="263" r:id="rId27"/>
    <p:sldId id="26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897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878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884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81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38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4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88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24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856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64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278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15D66-E66E-4195-A56F-B2F52394EBB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26811-F9F8-4EC2-97C4-7859D5C8A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342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Final Discussion: Human Nature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42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62200" y="304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dirty="0" smtClean="0"/>
              <a:t>Blind following a cause or belief in cause?</a:t>
            </a:r>
            <a:endParaRPr lang="en-US" sz="36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1371600" y="3352800"/>
            <a:ext cx="6172200" cy="2895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When is going against the grain acceptable?</a:t>
            </a:r>
          </a:p>
          <a:p>
            <a:pPr algn="ctr"/>
            <a:r>
              <a:rPr lang="en-US" dirty="0" smtClean="0"/>
              <a:t>Unacceptable?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38400" y="5334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dirty="0" smtClean="0"/>
              <a:t>Reaction to imperialism and change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3273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62200" y="304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dirty="0" smtClean="0"/>
              <a:t>	Oppression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marL="457200" lvl="1" indent="0">
              <a:buNone/>
            </a:pPr>
            <a:r>
              <a:rPr lang="en-US" sz="3600" dirty="0" smtClean="0"/>
              <a:t>				Poverty</a:t>
            </a:r>
            <a:r>
              <a:rPr lang="en-US" sz="4400" dirty="0" smtClean="0"/>
              <a:t/>
            </a:r>
            <a:br>
              <a:rPr lang="en-US" sz="4400" dirty="0" smtClean="0"/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5334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dirty="0" smtClean="0"/>
              <a:t>	Pyramid of hate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90618" y="4572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2400" dirty="0" smtClean="0"/>
              <a:t>Us vs. Them attitudes</a:t>
            </a:r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09800" y="5334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2400" dirty="0" smtClean="0"/>
              <a:t>Survival instinct fear and protection</a:t>
            </a:r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76600" y="685799"/>
            <a:ext cx="29487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dirty="0" smtClean="0"/>
              <a:t>Tolerance</a:t>
            </a:r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00400" y="838200"/>
            <a:ext cx="259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dirty="0" smtClean="0"/>
              <a:t>Tolerance</a:t>
            </a:r>
          </a:p>
        </p:txBody>
      </p:sp>
    </p:spTree>
    <p:extLst>
      <p:ext uri="{BB962C8B-B14F-4D97-AF65-F5344CB8AC3E}">
        <p14:creationId xmlns:p14="http://schemas.microsoft.com/office/powerpoint/2010/main" val="254606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429000" y="762000"/>
            <a:ext cx="243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dirty="0" smtClean="0"/>
              <a:t>Respect</a:t>
            </a:r>
          </a:p>
        </p:txBody>
      </p:sp>
    </p:spTree>
    <p:extLst>
      <p:ext uri="{BB962C8B-B14F-4D97-AF65-F5344CB8AC3E}">
        <p14:creationId xmlns:p14="http://schemas.microsoft.com/office/powerpoint/2010/main" val="254606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73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Topics for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3886200" cy="6019800"/>
          </a:xfrm>
        </p:spPr>
        <p:txBody>
          <a:bodyPr>
            <a:normAutofit fontScale="77500" lnSpcReduction="20000"/>
          </a:bodyPr>
          <a:lstStyle/>
          <a:p>
            <a:endParaRPr lang="en-US" dirty="0" smtClean="0">
              <a:effectLst/>
            </a:endParaRPr>
          </a:p>
          <a:p>
            <a:pPr marL="457200" lvl="1" indent="0">
              <a:buNone/>
            </a:pPr>
            <a:r>
              <a:rPr lang="en-US" dirty="0" smtClean="0"/>
              <a:t>1. Golden </a:t>
            </a:r>
            <a:r>
              <a:rPr lang="en-US" dirty="0"/>
              <a:t>age and change</a:t>
            </a:r>
            <a:endParaRPr lang="en-US" sz="3600" dirty="0"/>
          </a:p>
          <a:p>
            <a:pPr marL="457200" lvl="1" indent="0">
              <a:buNone/>
            </a:pPr>
            <a:r>
              <a:rPr lang="en-US" dirty="0" smtClean="0"/>
              <a:t>2. Long </a:t>
            </a:r>
            <a:r>
              <a:rPr lang="en-US" dirty="0"/>
              <a:t>term hatred</a:t>
            </a:r>
            <a:endParaRPr lang="en-US" sz="3600" dirty="0"/>
          </a:p>
          <a:p>
            <a:pPr marL="457200" lvl="1" indent="0">
              <a:buNone/>
            </a:pPr>
            <a:r>
              <a:rPr lang="en-US" dirty="0" smtClean="0"/>
              <a:t>3. Cycle </a:t>
            </a:r>
            <a:r>
              <a:rPr lang="en-US" dirty="0"/>
              <a:t>of hate</a:t>
            </a:r>
            <a:endParaRPr lang="en-US" sz="3600" dirty="0"/>
          </a:p>
          <a:p>
            <a:pPr marL="457200" lvl="1" indent="0">
              <a:buNone/>
            </a:pPr>
            <a:r>
              <a:rPr lang="en-US" dirty="0" smtClean="0"/>
              <a:t>4. Slap </a:t>
            </a:r>
            <a:r>
              <a:rPr lang="en-US" dirty="0"/>
              <a:t>back and revenge</a:t>
            </a:r>
            <a:endParaRPr lang="en-US" sz="3600" dirty="0"/>
          </a:p>
          <a:p>
            <a:pPr marL="457200" lvl="1" indent="0">
              <a:buNone/>
            </a:pPr>
            <a:r>
              <a:rPr lang="en-US" dirty="0" smtClean="0"/>
              <a:t>5. Difficulty </a:t>
            </a:r>
            <a:r>
              <a:rPr lang="en-US" dirty="0"/>
              <a:t>in </a:t>
            </a:r>
            <a:r>
              <a:rPr lang="en-US" dirty="0" smtClean="0"/>
              <a:t>forgetting when </a:t>
            </a:r>
            <a:r>
              <a:rPr lang="en-US" dirty="0"/>
              <a:t>one has caused you harm</a:t>
            </a:r>
            <a:endParaRPr lang="en-US" sz="3600" dirty="0"/>
          </a:p>
          <a:p>
            <a:pPr marL="457200" lvl="1" indent="0">
              <a:buNone/>
            </a:pPr>
            <a:r>
              <a:rPr lang="en-US" dirty="0" smtClean="0"/>
              <a:t>6. Bystanders</a:t>
            </a:r>
            <a:r>
              <a:rPr lang="en-US" dirty="0"/>
              <a:t>, perpetrators and up standers</a:t>
            </a:r>
            <a:endParaRPr lang="en-US" sz="3600" dirty="0"/>
          </a:p>
          <a:p>
            <a:pPr marL="457200" lvl="1" indent="0">
              <a:buNone/>
            </a:pPr>
            <a:r>
              <a:rPr lang="en-US" dirty="0" smtClean="0"/>
              <a:t>7. Blind </a:t>
            </a:r>
            <a:r>
              <a:rPr lang="en-US" dirty="0"/>
              <a:t>following a cause or belief in cause?</a:t>
            </a:r>
            <a:endParaRPr lang="en-US" sz="3600" dirty="0"/>
          </a:p>
          <a:p>
            <a:pPr marL="457200" lvl="1" indent="0">
              <a:buNone/>
            </a:pPr>
            <a:r>
              <a:rPr lang="en-US" dirty="0" smtClean="0"/>
              <a:t>8. Reaction </a:t>
            </a:r>
            <a:r>
              <a:rPr lang="en-US" dirty="0"/>
              <a:t>to imperialism and change</a:t>
            </a:r>
            <a:endParaRPr lang="en-US" sz="3600" dirty="0"/>
          </a:p>
          <a:p>
            <a:pPr marL="457200" lvl="1" indent="0">
              <a:buNone/>
            </a:pPr>
            <a:r>
              <a:rPr lang="en-US" dirty="0" smtClean="0"/>
              <a:t>9. Oppression</a:t>
            </a:r>
            <a:endParaRPr lang="en-US" sz="3600" dirty="0"/>
          </a:p>
          <a:p>
            <a:pPr marL="457200" lvl="1" indent="0">
              <a:buNone/>
            </a:pPr>
            <a:r>
              <a:rPr lang="en-US" dirty="0" smtClean="0"/>
              <a:t>10. Poverty</a:t>
            </a:r>
            <a:endParaRPr lang="en-US" sz="3600" dirty="0"/>
          </a:p>
          <a:p>
            <a:pPr marL="457200" lvl="1" indent="0">
              <a:buNone/>
            </a:pPr>
            <a:r>
              <a:rPr lang="en-US" dirty="0" smtClean="0"/>
              <a:t>11. Pyramid </a:t>
            </a:r>
            <a:r>
              <a:rPr lang="en-US" dirty="0"/>
              <a:t>of hate</a:t>
            </a:r>
            <a:endParaRPr lang="en-US" sz="36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38600" y="1447800"/>
            <a:ext cx="49530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smtClean="0"/>
              <a:t>12. Us vs. Them attitudes</a:t>
            </a:r>
          </a:p>
          <a:p>
            <a:pPr lvl="1"/>
            <a:r>
              <a:rPr lang="en-US" sz="2400" dirty="0" smtClean="0"/>
              <a:t>13. Survival instinct fear and protection</a:t>
            </a:r>
          </a:p>
          <a:p>
            <a:pPr lvl="1"/>
            <a:r>
              <a:rPr lang="en-US" sz="2400" dirty="0" smtClean="0"/>
              <a:t>14. Racism</a:t>
            </a:r>
          </a:p>
          <a:p>
            <a:pPr lvl="1"/>
            <a:r>
              <a:rPr lang="en-US" sz="2400" dirty="0" smtClean="0"/>
              <a:t>15. Tolerance</a:t>
            </a:r>
          </a:p>
          <a:p>
            <a:pPr lvl="1"/>
            <a:r>
              <a:rPr lang="en-US" sz="2400" dirty="0" smtClean="0"/>
              <a:t>16. Respect</a:t>
            </a:r>
          </a:p>
          <a:p>
            <a:pPr lvl="1"/>
            <a:r>
              <a:rPr lang="en-US" sz="2400" dirty="0" smtClean="0"/>
              <a:t>17. Some people push back</a:t>
            </a:r>
          </a:p>
          <a:p>
            <a:pPr lvl="1"/>
            <a:r>
              <a:rPr lang="en-US" sz="2400" dirty="0" smtClean="0"/>
              <a:t>18. Compassion</a:t>
            </a:r>
          </a:p>
          <a:p>
            <a:pPr lvl="1"/>
            <a:r>
              <a:rPr lang="en-US" sz="2400" dirty="0" smtClean="0"/>
              <a:t>19. Human rights</a:t>
            </a:r>
          </a:p>
          <a:p>
            <a:pPr lvl="1"/>
            <a:r>
              <a:rPr lang="en-US" sz="2400" dirty="0" smtClean="0"/>
              <a:t>20. Cultural sensitivity</a:t>
            </a:r>
          </a:p>
          <a:p>
            <a:pPr lvl="1"/>
            <a:r>
              <a:rPr lang="en-US" sz="2400" dirty="0" smtClean="0"/>
              <a:t>21. Tragedy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371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38400" y="6858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2400" dirty="0" smtClean="0"/>
              <a:t>Some people push back</a:t>
            </a:r>
          </a:p>
        </p:txBody>
      </p:sp>
    </p:spTree>
    <p:extLst>
      <p:ext uri="{BB962C8B-B14F-4D97-AF65-F5344CB8AC3E}">
        <p14:creationId xmlns:p14="http://schemas.microsoft.com/office/powerpoint/2010/main" val="2546066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4600" y="762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2400" dirty="0" smtClean="0"/>
              <a:t>Compassion</a:t>
            </a:r>
          </a:p>
        </p:txBody>
      </p:sp>
    </p:spTree>
    <p:extLst>
      <p:ext uri="{BB962C8B-B14F-4D97-AF65-F5344CB8AC3E}">
        <p14:creationId xmlns:p14="http://schemas.microsoft.com/office/powerpoint/2010/main" val="254606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90800" y="381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2400" dirty="0" smtClean="0"/>
              <a:t>Human rights</a:t>
            </a:r>
          </a:p>
        </p:txBody>
      </p:sp>
    </p:spTree>
    <p:extLst>
      <p:ext uri="{BB962C8B-B14F-4D97-AF65-F5344CB8AC3E}">
        <p14:creationId xmlns:p14="http://schemas.microsoft.com/office/powerpoint/2010/main" val="2546066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62200" y="381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2400" dirty="0" smtClean="0"/>
              <a:t>Cultural sensitivity</a:t>
            </a:r>
          </a:p>
        </p:txBody>
      </p:sp>
    </p:spTree>
    <p:extLst>
      <p:ext uri="{BB962C8B-B14F-4D97-AF65-F5344CB8AC3E}">
        <p14:creationId xmlns:p14="http://schemas.microsoft.com/office/powerpoint/2010/main" val="2546066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38400" y="3048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2400" dirty="0" smtClean="0"/>
              <a:t>Tragedy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themes could we add to this discussion?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1324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During the first week, I asked why did 911 occur? How has your answer changed?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1142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the solution to the dilemma?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642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Each slide will have one of the items from the list. Those students selecting that topic will lead the discussion.</a:t>
            </a:r>
          </a:p>
          <a:p>
            <a:pPr marL="514350" indent="-514350">
              <a:buAutoNum type="arabicPeriod"/>
            </a:pPr>
            <a:r>
              <a:rPr lang="en-US" dirty="0" smtClean="0"/>
              <a:t>Make connections to the topics and tasks completed in class.</a:t>
            </a:r>
          </a:p>
          <a:p>
            <a:pPr marL="514350" indent="-514350">
              <a:buAutoNum type="arabicPeriod"/>
            </a:pPr>
            <a:r>
              <a:rPr lang="en-US" dirty="0" smtClean="0"/>
              <a:t>Present your generated questions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289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dirty="0" smtClean="0"/>
              <a:t>Golden age and change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71600" y="3352800"/>
            <a:ext cx="6172200" cy="2895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How do you fight to remove something that is near and dear to your enemy’s heart? Is it possible to win under such circumstances?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Why do people resist change?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181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dirty="0" smtClean="0"/>
              <a:t>Long term hatred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71600" y="3352800"/>
            <a:ext cx="6172200" cy="2895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Is it possible to get groups that have a history of tension directed toward each other to forget?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829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dirty="0" smtClean="0"/>
              <a:t>Cycle of hate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71600" y="3352800"/>
            <a:ext cx="6172200" cy="2895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Is it possible to get groups that have a history of tension directed toward each other to stop?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Slap Back and Revenge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71600" y="3352800"/>
            <a:ext cx="6172200" cy="2895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How do you respond to this phenomenon in your personal life?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533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dirty="0" smtClean="0"/>
              <a:t>Difficulty in forgetting when one has caused you harm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1371600" y="3352800"/>
            <a:ext cx="6172200" cy="2895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Is it possible to forget?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 smtClean="0"/>
              <a:t>	Examples of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Connections to class content</a:t>
            </a:r>
          </a:p>
          <a:p>
            <a:pPr marL="0" lvl="1" indent="0">
              <a:buNone/>
            </a:pPr>
            <a:r>
              <a:rPr lang="en-US" dirty="0"/>
              <a:t>	</a:t>
            </a:r>
            <a:r>
              <a:rPr lang="en-US" dirty="0" smtClean="0"/>
              <a:t>Connection to your life if applicable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09800" y="4572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dirty="0" smtClean="0"/>
              <a:t>Bystanders, perpetrators and up standers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3287240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349</Words>
  <Application>Microsoft Office PowerPoint</Application>
  <PresentationFormat>On-screen Show (4:3)</PresentationFormat>
  <Paragraphs>142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Final Discussion: Human Nature</vt:lpstr>
      <vt:lpstr>Topics for Discussion</vt:lpstr>
      <vt:lpstr>Directions</vt:lpstr>
      <vt:lpstr>Golden age and change </vt:lpstr>
      <vt:lpstr> Long term hatred </vt:lpstr>
      <vt:lpstr> Cycle of hate </vt:lpstr>
      <vt:lpstr> Slap Back and Revenge</vt:lpstr>
      <vt:lpstr> </vt:lpstr>
      <vt:lpstr> </vt:lpstr>
      <vt:lpstr> </vt:lpstr>
      <vt:lpstr> </vt:lpstr>
      <vt:lpstr> </vt:lpstr>
      <vt:lpstr>    Poverty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What themes could we add to this discussion?</vt:lpstr>
      <vt:lpstr>Reflection</vt:lpstr>
      <vt:lpstr>What is the solution to the dilemma?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Discussion: Human Nature</dc:title>
  <dc:creator>Ramon Quinones</dc:creator>
  <cp:lastModifiedBy>Ramon Quinones</cp:lastModifiedBy>
  <cp:revision>5</cp:revision>
  <dcterms:created xsi:type="dcterms:W3CDTF">2015-04-07T16:06:23Z</dcterms:created>
  <dcterms:modified xsi:type="dcterms:W3CDTF">2015-04-07T18:19:41Z</dcterms:modified>
</cp:coreProperties>
</file>